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handoutMasterIdLst>
    <p:handoutMasterId r:id="rId21"/>
  </p:handoutMasterIdLst>
  <p:sldIdLst>
    <p:sldId id="256" r:id="rId4"/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9" r:id="rId15"/>
    <p:sldId id="267" r:id="rId16"/>
    <p:sldId id="272" r:id="rId17"/>
    <p:sldId id="273" r:id="rId18"/>
    <p:sldId id="268" r:id="rId19"/>
    <p:sldId id="270" r:id="rId2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060"/>
    <a:srgbClr val="083682"/>
    <a:srgbClr val="7373C7"/>
    <a:srgbClr val="4A4AF0"/>
    <a:srgbClr val="5337FB"/>
    <a:srgbClr val="0045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AEF3905-9ADB-FB78-6C48-85493763F3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EF79345-08CE-8EBE-C817-84C193C4FCB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7F50477E-BEB9-1C9D-FFBE-4996D99D58B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F522A351-AA9F-B6AF-9817-4A8008854AA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2B1D08-4C06-42C2-A017-2A0DB11960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4918D-FC56-42D2-5149-6E74F3B3F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1CD9D4-A870-1968-DADE-44B20004B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311DE-35A6-8DCA-B63F-117F9FDA1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F08F9-5821-6E92-FFE2-DA4F281A8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A531A-2E08-557E-DFDF-6A2AD37E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2F9D3-F65B-4770-9E08-6BECCD2ED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030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7E544-B37A-7C03-6C87-8B83697A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D10679-D9F1-2CFB-435F-2B7725299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926B8-144A-E40B-109C-EA3D16C67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103F8-20D2-C687-763F-A3D8F10FF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27130-4EED-371B-EAF0-1E3AA94FA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3B81F-FA48-4A3A-B841-2F6CE57650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69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4D19E0-06A3-3C90-6C6B-9A0C75A615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BE885D-2364-73F9-FF5C-2D3F358DB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74053-AB98-A3FC-4CAE-4D5DA5A4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A2A90-C1C2-B00A-6CEF-D6B464519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FD951-3B38-F757-E933-4AD78F52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3E80D-3B60-4E97-9E06-19EC7F3EB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40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2D7BB-3B6D-4C4C-F790-F745DE80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C1C65-943B-AADF-31A3-63540E912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3DEDA-EC9B-57CF-6923-F8816DF23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03A8B-0A74-D619-69A0-FED7F2571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B1368-FEA1-97EA-AA10-481C85CF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E83DA-0489-4E88-BB6F-29D742EA1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96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CDB19-FF3A-257D-1B06-39DF7E9F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CAAA3-4107-7349-E6DF-6E6ED7235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C8A49-9BB2-B497-D3E3-7FC1232A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72D61-3FE6-8019-B3FD-1C4CB0FD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16BEE-7053-0AC5-5870-437BCD0FE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951F8-4B04-4D4A-9955-0A129D2FDB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788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3F322-C736-1B55-FA50-D58CAAAFC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55F4F-FD7D-70A6-9FCE-10A4E7790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7B75C-D8A6-81D1-DA92-6A4F95C96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2C8A5-6DD1-EE57-8F91-39AC28857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EE5871-938B-94CA-DD6E-BEA79758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AE32C-3BAB-5F2A-EB24-12DF076DC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7F6A8-FE7A-4E1F-A791-DD56445CF9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70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71D0A-582F-9293-D0F6-9423B0C3B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7E14C-CC7A-2E01-2B66-C4525963C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F2A0B-D985-A31C-A827-234295E96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6FB2F1-D32C-9BCE-8152-4BFCC7B878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A8653F-BABF-676F-C8F3-F1FF23988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4829E6-E487-A559-C802-2229DCDA3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B4ABAF-93C7-A71B-EE9E-FFCA52396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7DA57F-FC29-D9B2-310F-6598DCE97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CFB37-8088-4224-B76C-A9C55E2BEA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03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357D-FF5A-42EC-0900-810C6F731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C4B37-9DCE-6D9B-BD7B-7CDADEEED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29A956-24CA-DAE4-CBC5-EED4444F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29922-E87A-8211-BBC6-B54080690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BD2FF-7BDE-46E6-9476-87F3B813F5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81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E83779-513E-0609-1296-4FA4B2D01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42AFB6-5838-E82C-09C8-34B027FEC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364FC-0B7E-C766-1A42-77C0FDDB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87DBA-BC29-4414-833B-A9E64D5FA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76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2E935-B361-D986-75D6-A1DD77C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9225-789B-6F1B-8983-6DC07B00A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B175B-4666-FB6B-DFC7-BC5E1C47E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86316-958B-27AB-CF68-645E58255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776F4-35A9-1D63-D44B-675380E8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59804-3F81-5E12-1218-6A3E07D1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31D15-B9AD-472A-A991-CB4C1BA09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64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219B-B200-8B13-86CD-21664B72D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5A1C1-1F23-E223-06E4-952F50DC4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B4190-4E0E-3D5A-0694-655A2E7C1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BFE0C-135E-3701-3F01-5B5CED2E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1AE42-8CEC-EFEF-314F-2D0EE681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C646E-029B-1D41-2FF2-5EBFA3618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4867E-ED82-42F9-9AD5-F6CAA495CE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56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59E995-E214-ADD0-4613-B48E5A118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7C4F42B-697D-DE7F-C797-57A8DEDB4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C6D8CE-8C24-F8C0-383D-806326604A1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DA946EB-AD89-A9C7-58C0-A1DC8EA876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133E339-90C6-AB5F-2933-560E3C662C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B04D89-E700-4624-AECD-44F8344DD8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ioNIbtFxSY&amp;feature=relate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9" name="Group 11">
            <a:extLst>
              <a:ext uri="{FF2B5EF4-FFF2-40B4-BE49-F238E27FC236}">
                <a16:creationId xmlns:a16="http://schemas.microsoft.com/office/drawing/2014/main" id="{3A25AF83-DD53-8713-F612-06B38FF0FF4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52" name="Rectangle 4">
              <a:extLst>
                <a:ext uri="{FF2B5EF4-FFF2-40B4-BE49-F238E27FC236}">
                  <a16:creationId xmlns:a16="http://schemas.microsoft.com/office/drawing/2014/main" id="{15772C1B-D5DB-F8F2-DF10-C169BDA12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8" name="Group 10">
              <a:extLst>
                <a:ext uri="{FF2B5EF4-FFF2-40B4-BE49-F238E27FC236}">
                  <a16:creationId xmlns:a16="http://schemas.microsoft.com/office/drawing/2014/main" id="{38ACC987-02DA-5E1A-9DBA-E562FC76FF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2056" name="Picture 8">
                <a:extLst>
                  <a:ext uri="{FF2B5EF4-FFF2-40B4-BE49-F238E27FC236}">
                    <a16:creationId xmlns:a16="http://schemas.microsoft.com/office/drawing/2014/main" id="{A4B27FEB-92AF-F9CB-4100-32AFE4BBE5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7" name="Picture 9">
                <a:extLst>
                  <a:ext uri="{FF2B5EF4-FFF2-40B4-BE49-F238E27FC236}">
                    <a16:creationId xmlns:a16="http://schemas.microsoft.com/office/drawing/2014/main" id="{048AAA37-93CC-AA4F-1822-FEE07C87DA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060" name="Text Box 12">
            <a:extLst>
              <a:ext uri="{FF2B5EF4-FFF2-40B4-BE49-F238E27FC236}">
                <a16:creationId xmlns:a16="http://schemas.microsoft.com/office/drawing/2014/main" id="{F0F2DA73-B6B3-DBB3-87F1-50E6956EB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2400"/>
            <a:ext cx="792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BB952EFF-FC7F-163B-8E54-56D9B7465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"/>
            <a:ext cx="68580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A4F920A5-AD25-5488-338D-87805E22D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04800"/>
            <a:ext cx="6705600" cy="2057400"/>
          </a:xfrm>
          <a:prstGeom prst="rect">
            <a:avLst/>
          </a:prstGeom>
          <a:solidFill>
            <a:srgbClr val="003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4FDBE518-E604-13E2-CF98-7819C9710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04800"/>
            <a:ext cx="7772400" cy="180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500">
                <a:solidFill>
                  <a:schemeClr val="bg1"/>
                </a:solidFill>
                <a:latin typeface="Franklin Gothic Heavy" panose="020B0903020102020204" pitchFamily="34" charset="0"/>
              </a:rPr>
              <a:t>HEARING PROTECTION : </a:t>
            </a:r>
          </a:p>
          <a:p>
            <a:pPr algn="ctr">
              <a:spcBef>
                <a:spcPct val="50000"/>
              </a:spcBef>
            </a:pPr>
            <a:r>
              <a:rPr lang="en-US" altLang="en-US" sz="4500">
                <a:solidFill>
                  <a:schemeClr val="bg1"/>
                </a:solidFill>
                <a:latin typeface="Franklin Gothic Heavy" panose="020B0903020102020204" pitchFamily="34" charset="0"/>
              </a:rPr>
              <a:t>A SOUND INVESTMENT</a:t>
            </a:r>
          </a:p>
        </p:txBody>
      </p:sp>
      <p:pic>
        <p:nvPicPr>
          <p:cNvPr id="2066" name="Picture 18">
            <a:extLst>
              <a:ext uri="{FF2B5EF4-FFF2-40B4-BE49-F238E27FC236}">
                <a16:creationId xmlns:a16="http://schemas.microsoft.com/office/drawing/2014/main" id="{A1B26B5F-4176-203C-A402-F996A8A52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t="8304" r="22000" b="11418"/>
          <a:stretch>
            <a:fillRect/>
          </a:stretch>
        </p:blipFill>
        <p:spPr bwMode="auto">
          <a:xfrm>
            <a:off x="2895600" y="2743200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E4133ED-3A59-9955-48C6-92C42596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pSp>
        <p:nvGrpSpPr>
          <p:cNvPr id="12291" name="Group 3">
            <a:extLst>
              <a:ext uri="{FF2B5EF4-FFF2-40B4-BE49-F238E27FC236}">
                <a16:creationId xmlns:a16="http://schemas.microsoft.com/office/drawing/2014/main" id="{CA74D151-AC19-DBD9-BCD8-5F19E20690D0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12292" name="Picture 4">
              <a:extLst>
                <a:ext uri="{FF2B5EF4-FFF2-40B4-BE49-F238E27FC236}">
                  <a16:creationId xmlns:a16="http://schemas.microsoft.com/office/drawing/2014/main" id="{E67C2E3D-BBEB-245C-1584-4A0716DAAF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3" name="Picture 5">
              <a:extLst>
                <a:ext uri="{FF2B5EF4-FFF2-40B4-BE49-F238E27FC236}">
                  <a16:creationId xmlns:a16="http://schemas.microsoft.com/office/drawing/2014/main" id="{747731D9-3BC0-1FF8-67CD-F69BA5B108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4" name="Text Box 6">
            <a:extLst>
              <a:ext uri="{FF2B5EF4-FFF2-40B4-BE49-F238E27FC236}">
                <a16:creationId xmlns:a16="http://schemas.microsoft.com/office/drawing/2014/main" id="{2E68739B-B7AB-0BED-D5B4-F4DF73AE7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"/>
            <a:ext cx="7772400" cy="270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Ear Protection Gear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0ED4D50B-79BB-6D8A-2A60-27E040AD0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648200"/>
            <a:ext cx="70104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chemeClr val="bg1"/>
                </a:solidFill>
              </a:rPr>
              <a:t>Disposable Ear Plugs: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Reduce sounds 24-33 decibels.</a:t>
            </a:r>
          </a:p>
        </p:txBody>
      </p:sp>
      <p:grpSp>
        <p:nvGrpSpPr>
          <p:cNvPr id="12304" name="Group 16">
            <a:extLst>
              <a:ext uri="{FF2B5EF4-FFF2-40B4-BE49-F238E27FC236}">
                <a16:creationId xmlns:a16="http://schemas.microsoft.com/office/drawing/2014/main" id="{DB35EFE8-A657-B28F-E1FF-A56F6ADE26B8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981200"/>
            <a:ext cx="2286000" cy="1905000"/>
            <a:chOff x="336" y="1344"/>
            <a:chExt cx="1440" cy="1200"/>
          </a:xfrm>
        </p:grpSpPr>
        <p:sp>
          <p:nvSpPr>
            <p:cNvPr id="12301" name="Rectangle 13">
              <a:extLst>
                <a:ext uri="{FF2B5EF4-FFF2-40B4-BE49-F238E27FC236}">
                  <a16:creationId xmlns:a16="http://schemas.microsoft.com/office/drawing/2014/main" id="{40098BDC-AD93-3A53-1F68-D1270FDE6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344"/>
              <a:ext cx="1440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00" name="Picture 12">
              <a:extLst>
                <a:ext uri="{FF2B5EF4-FFF2-40B4-BE49-F238E27FC236}">
                  <a16:creationId xmlns:a16="http://schemas.microsoft.com/office/drawing/2014/main" id="{9BDDA471-938E-21F3-054E-9343734D10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488"/>
              <a:ext cx="1440" cy="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303" name="Rectangle 15">
              <a:extLst>
                <a:ext uri="{FF2B5EF4-FFF2-40B4-BE49-F238E27FC236}">
                  <a16:creationId xmlns:a16="http://schemas.microsoft.com/office/drawing/2014/main" id="{8731BC34-2ED8-E2FE-5463-C2B091BB0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344"/>
              <a:ext cx="1440" cy="1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2306" name="Picture 18">
            <a:extLst>
              <a:ext uri="{FF2B5EF4-FFF2-40B4-BE49-F238E27FC236}">
                <a16:creationId xmlns:a16="http://schemas.microsoft.com/office/drawing/2014/main" id="{E48B5367-99EB-AB6C-E8D7-28A17A0A3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4"/>
          <a:stretch>
            <a:fillRect/>
          </a:stretch>
        </p:blipFill>
        <p:spPr bwMode="auto">
          <a:xfrm>
            <a:off x="3092450" y="1676400"/>
            <a:ext cx="2089150" cy="2466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310" name="Group 22">
            <a:extLst>
              <a:ext uri="{FF2B5EF4-FFF2-40B4-BE49-F238E27FC236}">
                <a16:creationId xmlns:a16="http://schemas.microsoft.com/office/drawing/2014/main" id="{0474B2BE-ACB8-5DD1-A086-E722486B06CD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1981200"/>
            <a:ext cx="2362200" cy="2057400"/>
            <a:chOff x="3456" y="1296"/>
            <a:chExt cx="1488" cy="1296"/>
          </a:xfrm>
        </p:grpSpPr>
        <p:sp>
          <p:nvSpPr>
            <p:cNvPr id="12309" name="Rectangle 21">
              <a:extLst>
                <a:ext uri="{FF2B5EF4-FFF2-40B4-BE49-F238E27FC236}">
                  <a16:creationId xmlns:a16="http://schemas.microsoft.com/office/drawing/2014/main" id="{F41FD998-B645-8D10-4512-46C016E94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1296"/>
              <a:ext cx="1488" cy="129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08" name="Picture 20">
              <a:extLst>
                <a:ext uri="{FF2B5EF4-FFF2-40B4-BE49-F238E27FC236}">
                  <a16:creationId xmlns:a16="http://schemas.microsoft.com/office/drawing/2014/main" id="{CEAA6F11-627D-8D52-298B-1F92508394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4"/>
            <a:stretch>
              <a:fillRect/>
            </a:stretch>
          </p:blipFill>
          <p:spPr bwMode="auto">
            <a:xfrm>
              <a:off x="3648" y="1344"/>
              <a:ext cx="1086" cy="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BEC6DD2F-939F-7698-F1ED-0D9AFCE7AF3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315" name="Rectangle 3">
              <a:extLst>
                <a:ext uri="{FF2B5EF4-FFF2-40B4-BE49-F238E27FC236}">
                  <a16:creationId xmlns:a16="http://schemas.microsoft.com/office/drawing/2014/main" id="{950D0A16-9A59-A667-3423-705F33C7D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6" name="Group 4">
              <a:extLst>
                <a:ext uri="{FF2B5EF4-FFF2-40B4-BE49-F238E27FC236}">
                  <a16:creationId xmlns:a16="http://schemas.microsoft.com/office/drawing/2014/main" id="{DD016D63-5E0A-B848-0154-2C297506F0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13317" name="Picture 5">
                <a:extLst>
                  <a:ext uri="{FF2B5EF4-FFF2-40B4-BE49-F238E27FC236}">
                    <a16:creationId xmlns:a16="http://schemas.microsoft.com/office/drawing/2014/main" id="{9BEED673-2252-9722-C8BD-0849F57444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18" name="Picture 6">
                <a:extLst>
                  <a:ext uri="{FF2B5EF4-FFF2-40B4-BE49-F238E27FC236}">
                    <a16:creationId xmlns:a16="http://schemas.microsoft.com/office/drawing/2014/main" id="{418DF7A3-95D4-CAE6-BC73-9E6F16EC29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319" name="Text Box 7">
            <a:extLst>
              <a:ext uri="{FF2B5EF4-FFF2-40B4-BE49-F238E27FC236}">
                <a16:creationId xmlns:a16="http://schemas.microsoft.com/office/drawing/2014/main" id="{A7D8B273-7BDE-F873-425F-E86F56D45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33600"/>
            <a:ext cx="7772400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500">
                <a:solidFill>
                  <a:schemeClr val="bg1"/>
                </a:solidFill>
                <a:latin typeface="Franklin Gothic Heavy" panose="020B0903020102020204" pitchFamily="34" charset="0"/>
              </a:rPr>
              <a:t>Let’s see what you’ve learned!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5663A7B1-A8A4-6E89-C252-8CC3A6A41D7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6387" name="Rectangle 3">
              <a:extLst>
                <a:ext uri="{FF2B5EF4-FFF2-40B4-BE49-F238E27FC236}">
                  <a16:creationId xmlns:a16="http://schemas.microsoft.com/office/drawing/2014/main" id="{6467C6B1-910A-BA4B-2A57-8ABD8F661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88" name="Group 4">
              <a:extLst>
                <a:ext uri="{FF2B5EF4-FFF2-40B4-BE49-F238E27FC236}">
                  <a16:creationId xmlns:a16="http://schemas.microsoft.com/office/drawing/2014/main" id="{0092AEB9-B153-F342-5940-953D9C5FCF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16389" name="Picture 5">
                <a:extLst>
                  <a:ext uri="{FF2B5EF4-FFF2-40B4-BE49-F238E27FC236}">
                    <a16:creationId xmlns:a16="http://schemas.microsoft.com/office/drawing/2014/main" id="{35F00651-1CAD-CA94-9048-4B7F5BEAB7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0" name="Picture 6">
                <a:extLst>
                  <a:ext uri="{FF2B5EF4-FFF2-40B4-BE49-F238E27FC236}">
                    <a16:creationId xmlns:a16="http://schemas.microsoft.com/office/drawing/2014/main" id="{F58179D2-D274-20DA-5DFB-17E821F644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6392" name="Text Box 8">
            <a:extLst>
              <a:ext uri="{FF2B5EF4-FFF2-40B4-BE49-F238E27FC236}">
                <a16:creationId xmlns:a16="http://schemas.microsoft.com/office/drawing/2014/main" id="{D7340E43-D0C5-A7C7-B9C3-378DF0B10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1000"/>
            <a:ext cx="7772400" cy="731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What decibel level is in the danger range?</a:t>
            </a:r>
          </a:p>
          <a:p>
            <a:pPr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		a.) 25</a:t>
            </a:r>
          </a:p>
          <a:p>
            <a:pPr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		b.) 103</a:t>
            </a:r>
          </a:p>
          <a:p>
            <a:pPr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		c.) 62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7AA7B3F-D4F7-9137-6ED0-743AFB3B5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39" name="Group 3">
            <a:extLst>
              <a:ext uri="{FF2B5EF4-FFF2-40B4-BE49-F238E27FC236}">
                <a16:creationId xmlns:a16="http://schemas.microsoft.com/office/drawing/2014/main" id="{C02940A4-08E9-7BD8-F4C3-47D126DCB63C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14340" name="Picture 4">
              <a:extLst>
                <a:ext uri="{FF2B5EF4-FFF2-40B4-BE49-F238E27FC236}">
                  <a16:creationId xmlns:a16="http://schemas.microsoft.com/office/drawing/2014/main" id="{9F64A6FA-474D-D33D-80FE-F9712A07A1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1" name="Picture 5">
              <a:extLst>
                <a:ext uri="{FF2B5EF4-FFF2-40B4-BE49-F238E27FC236}">
                  <a16:creationId xmlns:a16="http://schemas.microsoft.com/office/drawing/2014/main" id="{782BD78D-E6FF-829C-E204-8C890B84E1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43" name="Text Box 7">
            <a:extLst>
              <a:ext uri="{FF2B5EF4-FFF2-40B4-BE49-F238E27FC236}">
                <a16:creationId xmlns:a16="http://schemas.microsoft.com/office/drawing/2014/main" id="{4A3EAFFF-8135-D5C8-A0B8-F71E92967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04800"/>
            <a:ext cx="8077200" cy="731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What activity requires ear protection gear?</a:t>
            </a:r>
          </a:p>
          <a:p>
            <a:pPr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	a.) Using a grinder</a:t>
            </a:r>
          </a:p>
          <a:p>
            <a:pPr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	b.) Talking to a friend</a:t>
            </a:r>
          </a:p>
          <a:p>
            <a:pPr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	c.) Feeding cows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302A6B6-C543-2EA0-AFB2-56493C87A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03" name="Group 3">
            <a:extLst>
              <a:ext uri="{FF2B5EF4-FFF2-40B4-BE49-F238E27FC236}">
                <a16:creationId xmlns:a16="http://schemas.microsoft.com/office/drawing/2014/main" id="{8380D7D3-E013-1E6D-063E-7ADD58030CF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" cy="6858000"/>
            <a:chOff x="0" y="0"/>
            <a:chExt cx="480" cy="4320"/>
          </a:xfrm>
        </p:grpSpPr>
        <p:pic>
          <p:nvPicPr>
            <p:cNvPr id="25604" name="Picture 4">
              <a:extLst>
                <a:ext uri="{FF2B5EF4-FFF2-40B4-BE49-F238E27FC236}">
                  <a16:creationId xmlns:a16="http://schemas.microsoft.com/office/drawing/2014/main" id="{83E80ABD-9AD3-9DBB-A6D4-E96AF20D1C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5" name="Picture 5">
              <a:extLst>
                <a:ext uri="{FF2B5EF4-FFF2-40B4-BE49-F238E27FC236}">
                  <a16:creationId xmlns:a16="http://schemas.microsoft.com/office/drawing/2014/main" id="{8C1A6262-A886-A138-9F87-4F7A0609A1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606" name="Text Box 6">
            <a:extLst>
              <a:ext uri="{FF2B5EF4-FFF2-40B4-BE49-F238E27FC236}">
                <a16:creationId xmlns:a16="http://schemas.microsoft.com/office/drawing/2014/main" id="{A87D394A-24B8-1471-37A2-803593BB0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3188"/>
            <a:ext cx="8153400" cy="797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4000">
                <a:solidFill>
                  <a:schemeClr val="bg1"/>
                </a:solidFill>
                <a:latin typeface="Franklin Gothic Heavy" panose="020B0903020102020204" pitchFamily="34" charset="0"/>
              </a:rPr>
              <a:t>Many agricultural workers develop hearing loss from working around farm equipment by what age?</a:t>
            </a: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			</a:t>
            </a: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			a.) 75</a:t>
            </a:r>
          </a:p>
          <a:p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			b.) 4</a:t>
            </a:r>
          </a:p>
          <a:p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			c.) 17</a:t>
            </a:r>
          </a:p>
          <a:p>
            <a:pPr>
              <a:spcBef>
                <a:spcPct val="5000"/>
              </a:spcBef>
            </a:pPr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AEE817F-1779-8C92-0A73-A168682D0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27" name="Group 3">
            <a:extLst>
              <a:ext uri="{FF2B5EF4-FFF2-40B4-BE49-F238E27FC236}">
                <a16:creationId xmlns:a16="http://schemas.microsoft.com/office/drawing/2014/main" id="{BA98DC93-6C5D-59D2-3497-7DA86FCEB729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26628" name="Picture 4">
              <a:extLst>
                <a:ext uri="{FF2B5EF4-FFF2-40B4-BE49-F238E27FC236}">
                  <a16:creationId xmlns:a16="http://schemas.microsoft.com/office/drawing/2014/main" id="{3054BFF6-D20E-75FB-941A-2682666CC0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29" name="Picture 5">
              <a:extLst>
                <a:ext uri="{FF2B5EF4-FFF2-40B4-BE49-F238E27FC236}">
                  <a16:creationId xmlns:a16="http://schemas.microsoft.com/office/drawing/2014/main" id="{88B5F0B4-1EBA-7DEC-ABD5-C8B8E23E22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630" name="Text Box 6">
            <a:extLst>
              <a:ext uri="{FF2B5EF4-FFF2-40B4-BE49-F238E27FC236}">
                <a16:creationId xmlns:a16="http://schemas.microsoft.com/office/drawing/2014/main" id="{8B01DFDF-139E-8FD3-FA2A-B90BD1FA9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153400" cy="803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4000">
                <a:solidFill>
                  <a:schemeClr val="bg1"/>
                </a:solidFill>
                <a:latin typeface="Franklin Gothic Heavy" panose="020B0903020102020204" pitchFamily="34" charset="0"/>
              </a:rPr>
              <a:t>Which of the following is a type of ear protection gear?</a:t>
            </a:r>
          </a:p>
          <a:p>
            <a:pPr algn="ctr"/>
            <a:endParaRPr lang="en-US" altLang="en-US" sz="4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a.) noise canceling earmuffs</a:t>
            </a:r>
          </a:p>
          <a:p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b.) reusable ear plugs</a:t>
            </a:r>
          </a:p>
          <a:p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c.) disposable ear plugs</a:t>
            </a:r>
          </a:p>
          <a:p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r>
              <a:rPr lang="en-US" altLang="en-US" sz="4400">
                <a:solidFill>
                  <a:schemeClr val="bg1"/>
                </a:solidFill>
                <a:latin typeface="Franklin Gothic Heavy" panose="020B0903020102020204" pitchFamily="34" charset="0"/>
              </a:rPr>
              <a:t>d.) all of the above</a:t>
            </a:r>
          </a:p>
          <a:p>
            <a:pPr>
              <a:spcBef>
                <a:spcPct val="5000"/>
              </a:spcBef>
            </a:pPr>
            <a:endParaRPr lang="en-US" altLang="en-US" sz="44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7F58738D-ED6B-FFCA-4563-837DC16916E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363" name="Rectangle 3">
              <a:extLst>
                <a:ext uri="{FF2B5EF4-FFF2-40B4-BE49-F238E27FC236}">
                  <a16:creationId xmlns:a16="http://schemas.microsoft.com/office/drawing/2014/main" id="{D41B67AC-9C99-7786-87FC-6B6412AFF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64" name="Group 4">
              <a:extLst>
                <a:ext uri="{FF2B5EF4-FFF2-40B4-BE49-F238E27FC236}">
                  <a16:creationId xmlns:a16="http://schemas.microsoft.com/office/drawing/2014/main" id="{B3C00C06-170A-7B0E-72DA-5DD60ADA12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15365" name="Picture 5">
                <a:extLst>
                  <a:ext uri="{FF2B5EF4-FFF2-40B4-BE49-F238E27FC236}">
                    <a16:creationId xmlns:a16="http://schemas.microsoft.com/office/drawing/2014/main" id="{D84886D4-930F-227C-E7C5-44275B9629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66" name="Picture 6">
                <a:extLst>
                  <a:ext uri="{FF2B5EF4-FFF2-40B4-BE49-F238E27FC236}">
                    <a16:creationId xmlns:a16="http://schemas.microsoft.com/office/drawing/2014/main" id="{613803BE-BE72-F0FE-3210-744BFEE243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5367" name="Text Box 7">
            <a:extLst>
              <a:ext uri="{FF2B5EF4-FFF2-40B4-BE49-F238E27FC236}">
                <a16:creationId xmlns:a16="http://schemas.microsoft.com/office/drawing/2014/main" id="{75CB7107-24F2-B7DA-F70D-4FF25A694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727075"/>
            <a:ext cx="7772400" cy="571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Keeping your hearing is your choice!</a:t>
            </a:r>
          </a:p>
          <a:p>
            <a:pPr algn="ctr">
              <a:spcBef>
                <a:spcPct val="50000"/>
              </a:spcBef>
            </a:pPr>
            <a:endParaRPr lang="en-US" altLang="en-US" sz="4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Protect the gift!!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ED504F35-40E2-27FD-5F4F-AAE3E44F167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435" name="Rectangle 3">
              <a:extLst>
                <a:ext uri="{FF2B5EF4-FFF2-40B4-BE49-F238E27FC236}">
                  <a16:creationId xmlns:a16="http://schemas.microsoft.com/office/drawing/2014/main" id="{64A5481B-F31E-0924-8CA2-F5D4C9F99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36" name="Group 4">
              <a:extLst>
                <a:ext uri="{FF2B5EF4-FFF2-40B4-BE49-F238E27FC236}">
                  <a16:creationId xmlns:a16="http://schemas.microsoft.com/office/drawing/2014/main" id="{A12AA220-6AD8-89FF-6170-AC71A4818A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18437" name="Picture 5">
                <a:extLst>
                  <a:ext uri="{FF2B5EF4-FFF2-40B4-BE49-F238E27FC236}">
                    <a16:creationId xmlns:a16="http://schemas.microsoft.com/office/drawing/2014/main" id="{806FFB6E-0358-DB9D-ED90-7F22FF4756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438" name="Picture 6">
                <a:extLst>
                  <a:ext uri="{FF2B5EF4-FFF2-40B4-BE49-F238E27FC236}">
                    <a16:creationId xmlns:a16="http://schemas.microsoft.com/office/drawing/2014/main" id="{E86FF944-AF9D-58CF-DFD9-C173FE8A39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8439" name="Text Box 7">
            <a:extLst>
              <a:ext uri="{FF2B5EF4-FFF2-40B4-BE49-F238E27FC236}">
                <a16:creationId xmlns:a16="http://schemas.microsoft.com/office/drawing/2014/main" id="{77577C8D-C96D-2BA5-A5EC-72B69F0AB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727075"/>
            <a:ext cx="7772400" cy="270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Brought to you by: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0977162E-CB2B-7DA7-59CA-F25C86E83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76600"/>
            <a:ext cx="3810000" cy="1905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17AABC8A-3DE4-B835-9E57-EB3129382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533329"/>
            <a:ext cx="3657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dirty="0">
                <a:latin typeface="Baskerville Old Face" panose="02020602080505020303" pitchFamily="18" charset="0"/>
              </a:rPr>
              <a:t>www.kfb.org</a:t>
            </a:r>
          </a:p>
        </p:txBody>
      </p:sp>
      <p:pic>
        <p:nvPicPr>
          <p:cNvPr id="5" name="Picture 4" descr="A black and red logo&#10;&#10;AI-generated content may be incorrect.">
            <a:extLst>
              <a:ext uri="{FF2B5EF4-FFF2-40B4-BE49-F238E27FC236}">
                <a16:creationId xmlns:a16="http://schemas.microsoft.com/office/drawing/2014/main" id="{7A5A8183-3892-5159-6A40-429A37D52D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337497"/>
            <a:ext cx="3505200" cy="12151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4F68D6D7-00E9-F450-97F7-4D1D18FAB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pSp>
        <p:nvGrpSpPr>
          <p:cNvPr id="4100" name="Group 4">
            <a:extLst>
              <a:ext uri="{FF2B5EF4-FFF2-40B4-BE49-F238E27FC236}">
                <a16:creationId xmlns:a16="http://schemas.microsoft.com/office/drawing/2014/main" id="{9B1306C3-F50C-8B63-7A19-1422B6827220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4101" name="Picture 5">
              <a:extLst>
                <a:ext uri="{FF2B5EF4-FFF2-40B4-BE49-F238E27FC236}">
                  <a16:creationId xmlns:a16="http://schemas.microsoft.com/office/drawing/2014/main" id="{6EEBDFC6-7A5E-9670-FEA6-0A3BB5A185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6">
              <a:extLst>
                <a:ext uri="{FF2B5EF4-FFF2-40B4-BE49-F238E27FC236}">
                  <a16:creationId xmlns:a16="http://schemas.microsoft.com/office/drawing/2014/main" id="{1B9743D6-1B0E-B699-2B0B-C6C21FC79A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4" name="Text Box 8">
            <a:extLst>
              <a:ext uri="{FF2B5EF4-FFF2-40B4-BE49-F238E27FC236}">
                <a16:creationId xmlns:a16="http://schemas.microsoft.com/office/drawing/2014/main" id="{ECEF90EE-97D3-51DF-D98F-F0E34BD2B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7772400" cy="580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500">
                <a:solidFill>
                  <a:schemeClr val="bg1"/>
                </a:solidFill>
                <a:latin typeface="Franklin Gothic Heavy" panose="020B0903020102020204" pitchFamily="34" charset="0"/>
              </a:rPr>
              <a:t>Hearing loss doesn’t just happen to the elderly. </a:t>
            </a:r>
          </a:p>
          <a:p>
            <a:pPr algn="ctr">
              <a:spcBef>
                <a:spcPct val="50000"/>
              </a:spcBef>
            </a:pPr>
            <a:endParaRPr lang="en-US" altLang="en-US" sz="4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4500">
                <a:solidFill>
                  <a:schemeClr val="bg1"/>
                </a:solidFill>
                <a:latin typeface="Franklin Gothic Heavy" panose="020B0903020102020204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4500" u="sng">
                <a:solidFill>
                  <a:schemeClr val="bg1"/>
                </a:solidFill>
                <a:latin typeface="Franklin Gothic Heavy" panose="020B0903020102020204" pitchFamily="34" charset="0"/>
              </a:rPr>
              <a:t>It can happen to YOU if you don’t protect your ears!</a:t>
            </a:r>
          </a:p>
        </p:txBody>
      </p:sp>
      <p:sp>
        <p:nvSpPr>
          <p:cNvPr id="4108" name="AutoShape 12">
            <a:extLst>
              <a:ext uri="{FF2B5EF4-FFF2-40B4-BE49-F238E27FC236}">
                <a16:creationId xmlns:a16="http://schemas.microsoft.com/office/drawing/2014/main" id="{2D6A4D53-F332-A3D3-562A-FBA13AF100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46038"/>
            <a:ext cx="251460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10" name="Picture 14">
            <a:extLst>
              <a:ext uri="{FF2B5EF4-FFF2-40B4-BE49-F238E27FC236}">
                <a16:creationId xmlns:a16="http://schemas.microsoft.com/office/drawing/2014/main" id="{64BCE84B-8400-A76A-A5B9-4C9D423DF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0"/>
            <a:ext cx="496252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4790E8DB-66F2-0AAC-BDAB-B39727E56A0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>
              <a:extLst>
                <a:ext uri="{FF2B5EF4-FFF2-40B4-BE49-F238E27FC236}">
                  <a16:creationId xmlns:a16="http://schemas.microsoft.com/office/drawing/2014/main" id="{8FD2C853-4FFE-9378-9491-62A0F58ED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24" name="Group 4">
              <a:extLst>
                <a:ext uri="{FF2B5EF4-FFF2-40B4-BE49-F238E27FC236}">
                  <a16:creationId xmlns:a16="http://schemas.microsoft.com/office/drawing/2014/main" id="{1B2523EC-AC69-4015-E6F8-9E763E0469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5125" name="Picture 5">
                <a:extLst>
                  <a:ext uri="{FF2B5EF4-FFF2-40B4-BE49-F238E27FC236}">
                    <a16:creationId xmlns:a16="http://schemas.microsoft.com/office/drawing/2014/main" id="{1BB995F4-7933-AD7E-9919-0D876009A1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6" name="Picture 6">
                <a:extLst>
                  <a:ext uri="{FF2B5EF4-FFF2-40B4-BE49-F238E27FC236}">
                    <a16:creationId xmlns:a16="http://schemas.microsoft.com/office/drawing/2014/main" id="{3A70CB9F-2C39-857B-EBE3-54B14AF930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8" name="Text Box 8">
            <a:extLst>
              <a:ext uri="{FF2B5EF4-FFF2-40B4-BE49-F238E27FC236}">
                <a16:creationId xmlns:a16="http://schemas.microsoft.com/office/drawing/2014/main" id="{C1456AA5-81AC-63E8-F913-DF6FB1A16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8600"/>
            <a:ext cx="7772400" cy="647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What is hearing loss?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 altLang="en-US" sz="3000">
                <a:solidFill>
                  <a:schemeClr val="bg1"/>
                </a:solidFill>
                <a:latin typeface="Franklin Gothic Heavy" panose="020B0903020102020204" pitchFamily="34" charset="0"/>
              </a:rPr>
              <a:t>Ears contain tiny hairs that help pick up and transfer sounds to the brain. </a:t>
            </a:r>
          </a:p>
          <a:p>
            <a:pPr>
              <a:spcBef>
                <a:spcPct val="5000"/>
              </a:spcBef>
              <a:buFontTx/>
              <a:buChar char="•"/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 altLang="en-US" sz="3000">
                <a:solidFill>
                  <a:schemeClr val="bg1"/>
                </a:solidFill>
                <a:latin typeface="Franklin Gothic Heavy" panose="020B0903020102020204" pitchFamily="34" charset="0"/>
              </a:rPr>
              <a:t>Loud sounds or constant sounds can damage these hairs.</a:t>
            </a:r>
          </a:p>
          <a:p>
            <a:pPr>
              <a:spcBef>
                <a:spcPct val="5000"/>
              </a:spcBef>
              <a:buFontTx/>
              <a:buChar char="•"/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 altLang="en-US" sz="3000">
                <a:solidFill>
                  <a:schemeClr val="bg1"/>
                </a:solidFill>
                <a:latin typeface="Franklin Gothic Heavy" panose="020B0903020102020204" pitchFamily="34" charset="0"/>
              </a:rPr>
              <a:t>Without these hairs functioning correctly you can not hear lower volumes.</a:t>
            </a:r>
          </a:p>
          <a:p>
            <a:pPr>
              <a:spcBef>
                <a:spcPct val="5000"/>
              </a:spcBef>
              <a:buFontTx/>
              <a:buChar char="•"/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C8EE590C-399D-241B-5FFE-A92FFD852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D68CBCF7-CD8E-A0B5-9D8B-41A44FE8B772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6149" name="Picture 5">
              <a:extLst>
                <a:ext uri="{FF2B5EF4-FFF2-40B4-BE49-F238E27FC236}">
                  <a16:creationId xmlns:a16="http://schemas.microsoft.com/office/drawing/2014/main" id="{45063D62-A321-30AA-A704-64D0AACC53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0" name="Picture 6">
              <a:extLst>
                <a:ext uri="{FF2B5EF4-FFF2-40B4-BE49-F238E27FC236}">
                  <a16:creationId xmlns:a16="http://schemas.microsoft.com/office/drawing/2014/main" id="{86790702-605D-0A02-1146-07D66CC12F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52" name="Picture 8">
            <a:extLst>
              <a:ext uri="{FF2B5EF4-FFF2-40B4-BE49-F238E27FC236}">
                <a16:creationId xmlns:a16="http://schemas.microsoft.com/office/drawing/2014/main" id="{0FE98D6F-BF8B-6E9A-918D-7C1B4B607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90600"/>
            <a:ext cx="6858000" cy="461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3" name="Oval 9">
            <a:extLst>
              <a:ext uri="{FF2B5EF4-FFF2-40B4-BE49-F238E27FC236}">
                <a16:creationId xmlns:a16="http://schemas.microsoft.com/office/drawing/2014/main" id="{10752A3E-31D7-08D0-232F-CC6560260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14600"/>
            <a:ext cx="3810000" cy="21336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5C9EEEDF-F7ED-7FB5-E74D-EF1FA3ECE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648200"/>
            <a:ext cx="6858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0399CE1D-1720-1212-3E12-4BECAD620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054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Tiny Hairs Live 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F5F56018-A565-8191-0FF8-E3CF1C88F7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171" name="Rectangle 3">
              <a:extLst>
                <a:ext uri="{FF2B5EF4-FFF2-40B4-BE49-F238E27FC236}">
                  <a16:creationId xmlns:a16="http://schemas.microsoft.com/office/drawing/2014/main" id="{C0D598A6-99BF-E327-D3B4-817F8FBBA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72" name="Group 4">
              <a:extLst>
                <a:ext uri="{FF2B5EF4-FFF2-40B4-BE49-F238E27FC236}">
                  <a16:creationId xmlns:a16="http://schemas.microsoft.com/office/drawing/2014/main" id="{0068E7C3-E6DE-5C56-AF56-AD2471C2DD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7173" name="Picture 5">
                <a:extLst>
                  <a:ext uri="{FF2B5EF4-FFF2-40B4-BE49-F238E27FC236}">
                    <a16:creationId xmlns:a16="http://schemas.microsoft.com/office/drawing/2014/main" id="{70BAC630-A519-471B-DEBD-C4CDB06A2AB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74" name="Picture 6">
                <a:extLst>
                  <a:ext uri="{FF2B5EF4-FFF2-40B4-BE49-F238E27FC236}">
                    <a16:creationId xmlns:a16="http://schemas.microsoft.com/office/drawing/2014/main" id="{D9F4C0DE-78D4-9F30-A387-4D691FEE0B0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7175" name="Text Box 7">
            <a:extLst>
              <a:ext uri="{FF2B5EF4-FFF2-40B4-BE49-F238E27FC236}">
                <a16:creationId xmlns:a16="http://schemas.microsoft.com/office/drawing/2014/main" id="{DD7E6458-D5B4-1A9A-1978-B0912B9E2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8600"/>
            <a:ext cx="777240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500">
                <a:solidFill>
                  <a:schemeClr val="bg1"/>
                </a:solidFill>
                <a:latin typeface="Franklin Gothic Heavy" panose="020B0903020102020204" pitchFamily="34" charset="0"/>
              </a:rPr>
              <a:t>To watch how your ear helps you hear, look at this short video clip.</a:t>
            </a:r>
          </a:p>
          <a:p>
            <a:pPr>
              <a:spcBef>
                <a:spcPct val="5000"/>
              </a:spcBef>
              <a:buFontTx/>
              <a:buChar char="•"/>
            </a:pPr>
            <a:endParaRPr lang="en-US" altLang="en-US" sz="4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EDB8A396-8F59-142D-295A-2543FB1C8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24200"/>
            <a:ext cx="7239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hlinkClick r:id="rId3"/>
              </a:rPr>
              <a:t>www.youtube.com/watch?v=lioNIbtFxSY&amp;feature=related</a:t>
            </a:r>
            <a:endParaRPr lang="en-US" altLang="en-US" sz="2000"/>
          </a:p>
          <a:p>
            <a:pPr>
              <a:spcBef>
                <a:spcPct val="50000"/>
              </a:spcBef>
            </a:pPr>
            <a:endParaRPr lang="en-US" alt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0E45C62F-9F7E-126E-5BD7-85CE2811436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219" name="Rectangle 3">
              <a:extLst>
                <a:ext uri="{FF2B5EF4-FFF2-40B4-BE49-F238E27FC236}">
                  <a16:creationId xmlns:a16="http://schemas.microsoft.com/office/drawing/2014/main" id="{32D00DEA-41C1-CF4E-B408-062072B59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20" name="Group 4">
              <a:extLst>
                <a:ext uri="{FF2B5EF4-FFF2-40B4-BE49-F238E27FC236}">
                  <a16:creationId xmlns:a16="http://schemas.microsoft.com/office/drawing/2014/main" id="{3781BDF4-C923-4BB6-0C86-E180908E66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9221" name="Picture 5">
                <a:extLst>
                  <a:ext uri="{FF2B5EF4-FFF2-40B4-BE49-F238E27FC236}">
                    <a16:creationId xmlns:a16="http://schemas.microsoft.com/office/drawing/2014/main" id="{438EC032-03D7-E9F5-B25E-C2C60232F8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2" name="Picture 6">
                <a:extLst>
                  <a:ext uri="{FF2B5EF4-FFF2-40B4-BE49-F238E27FC236}">
                    <a16:creationId xmlns:a16="http://schemas.microsoft.com/office/drawing/2014/main" id="{E7A46519-556A-A762-E8B8-773C633969F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9223" name="Text Box 7">
            <a:extLst>
              <a:ext uri="{FF2B5EF4-FFF2-40B4-BE49-F238E27FC236}">
                <a16:creationId xmlns:a16="http://schemas.microsoft.com/office/drawing/2014/main" id="{F70940F9-42F2-8787-3952-6EC37C7F8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8600"/>
            <a:ext cx="77724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How loud is a ______?</a:t>
            </a: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B041B569-9A05-4A11-AAF2-E5679E8B3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676400"/>
            <a:ext cx="23622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Whisper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Conversation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Lawn Mower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Chain Saw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Ambulance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Gun Fire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Pig Squealing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Firecracker</a:t>
            </a:r>
          </a:p>
        </p:txBody>
      </p:sp>
      <p:sp>
        <p:nvSpPr>
          <p:cNvPr id="9225" name="Text Box 9">
            <a:extLst>
              <a:ext uri="{FF2B5EF4-FFF2-40B4-BE49-F238E27FC236}">
                <a16:creationId xmlns:a16="http://schemas.microsoft.com/office/drawing/2014/main" id="{42F730AC-0855-92EB-38CC-7B1509177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752600"/>
            <a:ext cx="23622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30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60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90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110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120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125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130 decibels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150 decibels</a:t>
            </a:r>
          </a:p>
        </p:txBody>
      </p:sp>
      <p:sp>
        <p:nvSpPr>
          <p:cNvPr id="9226" name="Line 10">
            <a:extLst>
              <a:ext uri="{FF2B5EF4-FFF2-40B4-BE49-F238E27FC236}">
                <a16:creationId xmlns:a16="http://schemas.microsoft.com/office/drawing/2014/main" id="{BD4C904D-C3CF-9ADB-41A7-17FA18DCF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9812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2">
            <a:extLst>
              <a:ext uri="{FF2B5EF4-FFF2-40B4-BE49-F238E27FC236}">
                <a16:creationId xmlns:a16="http://schemas.microsoft.com/office/drawing/2014/main" id="{929580E7-1267-1E6A-4B7F-5A02FA1705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146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3">
            <a:extLst>
              <a:ext uri="{FF2B5EF4-FFF2-40B4-BE49-F238E27FC236}">
                <a16:creationId xmlns:a16="http://schemas.microsoft.com/office/drawing/2014/main" id="{0736489F-714B-ED48-A103-77B811CA7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0480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4">
            <a:extLst>
              <a:ext uri="{FF2B5EF4-FFF2-40B4-BE49-F238E27FC236}">
                <a16:creationId xmlns:a16="http://schemas.microsoft.com/office/drawing/2014/main" id="{F9450BD8-5B03-8A1D-B9DD-CC9271ACC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6576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>
            <a:extLst>
              <a:ext uri="{FF2B5EF4-FFF2-40B4-BE49-F238E27FC236}">
                <a16:creationId xmlns:a16="http://schemas.microsoft.com/office/drawing/2014/main" id="{BE270F85-0633-2126-4848-BA5EFC81F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2672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>
            <a:extLst>
              <a:ext uri="{FF2B5EF4-FFF2-40B4-BE49-F238E27FC236}">
                <a16:creationId xmlns:a16="http://schemas.microsoft.com/office/drawing/2014/main" id="{24D4952D-91C8-CA97-F19C-EA96BA5F18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8006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7">
            <a:extLst>
              <a:ext uri="{FF2B5EF4-FFF2-40B4-BE49-F238E27FC236}">
                <a16:creationId xmlns:a16="http://schemas.microsoft.com/office/drawing/2014/main" id="{03211CE1-BC44-C447-7BE6-C233F71BA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3340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8">
            <a:extLst>
              <a:ext uri="{FF2B5EF4-FFF2-40B4-BE49-F238E27FC236}">
                <a16:creationId xmlns:a16="http://schemas.microsoft.com/office/drawing/2014/main" id="{A7D0456C-390B-DB36-EDB6-38C2CEF1FD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943600"/>
            <a:ext cx="1447800" cy="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>
            <a:extLst>
              <a:ext uri="{FF2B5EF4-FFF2-40B4-BE49-F238E27FC236}">
                <a16:creationId xmlns:a16="http://schemas.microsoft.com/office/drawing/2014/main" id="{CA06873E-8BA8-E383-7224-952FFB3B1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819400"/>
            <a:ext cx="7924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06E125FE-9AB4-BD73-0B06-5C7425E83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pSp>
        <p:nvGrpSpPr>
          <p:cNvPr id="8196" name="Group 4">
            <a:extLst>
              <a:ext uri="{FF2B5EF4-FFF2-40B4-BE49-F238E27FC236}">
                <a16:creationId xmlns:a16="http://schemas.microsoft.com/office/drawing/2014/main" id="{BFA10BFA-58FA-E18D-7E35-6DE8FDC5AACC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8197" name="Picture 5">
              <a:extLst>
                <a:ext uri="{FF2B5EF4-FFF2-40B4-BE49-F238E27FC236}">
                  <a16:creationId xmlns:a16="http://schemas.microsoft.com/office/drawing/2014/main" id="{92A7E3E7-1809-76AA-9DC3-33C8608283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8" name="Picture 6">
              <a:extLst>
                <a:ext uri="{FF2B5EF4-FFF2-40B4-BE49-F238E27FC236}">
                  <a16:creationId xmlns:a16="http://schemas.microsoft.com/office/drawing/2014/main" id="{445EB83A-9D62-5968-69ED-CE84D4C353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199" name="Text Box 7">
            <a:extLst>
              <a:ext uri="{FF2B5EF4-FFF2-40B4-BE49-F238E27FC236}">
                <a16:creationId xmlns:a16="http://schemas.microsoft.com/office/drawing/2014/main" id="{F09EB52F-2DEF-BF4F-C501-54F3D600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8600"/>
            <a:ext cx="7772400" cy="532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How loud is too loud?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lnSpc>
                <a:spcPct val="140000"/>
              </a:lnSpc>
              <a:spcBef>
                <a:spcPct val="5000"/>
              </a:spcBef>
              <a:buFontTx/>
              <a:buChar char="•"/>
            </a:pPr>
            <a:r>
              <a:rPr lang="en-US" altLang="en-US" sz="3000">
                <a:solidFill>
                  <a:schemeClr val="bg1"/>
                </a:solidFill>
                <a:latin typeface="Franklin Gothic Heavy" panose="020B0903020102020204" pitchFamily="34" charset="0"/>
              </a:rPr>
              <a:t>Sounds are measured in decibels.  </a:t>
            </a:r>
          </a:p>
          <a:p>
            <a:pPr>
              <a:lnSpc>
                <a:spcPct val="140000"/>
              </a:lnSpc>
              <a:spcBef>
                <a:spcPct val="5000"/>
              </a:spcBef>
              <a:buFontTx/>
              <a:buChar char="•"/>
            </a:pPr>
            <a:r>
              <a:rPr lang="en-US" altLang="en-US" sz="3000">
                <a:solidFill>
                  <a:schemeClr val="bg1"/>
                </a:solidFill>
                <a:latin typeface="Franklin Gothic Heavy" panose="020B0903020102020204" pitchFamily="34" charset="0"/>
              </a:rPr>
              <a:t>The range of decibels is from 0-194.</a:t>
            </a:r>
          </a:p>
          <a:p>
            <a:pPr>
              <a:lnSpc>
                <a:spcPct val="140000"/>
              </a:lnSpc>
              <a:spcBef>
                <a:spcPct val="5000"/>
              </a:spcBef>
              <a:buFontTx/>
              <a:buChar char="•"/>
            </a:pPr>
            <a:r>
              <a:rPr lang="en-US" altLang="en-US" sz="3000">
                <a:solidFill>
                  <a:schemeClr val="bg1"/>
                </a:solidFill>
                <a:latin typeface="Franklin Gothic Heavy" panose="020B0903020102020204" pitchFamily="34" charset="0"/>
              </a:rPr>
              <a:t>The safe range for hearing is anywhere under 85 decibels.</a:t>
            </a: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8201" name="Picture 9" descr="Nady DSM-1 Digital SPL Decibel Sound Level Meter">
            <a:extLst>
              <a:ext uri="{FF2B5EF4-FFF2-40B4-BE49-F238E27FC236}">
                <a16:creationId xmlns:a16="http://schemas.microsoft.com/office/drawing/2014/main" id="{41E313AE-6214-05F4-4C8B-020BF2D5E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6" r="27490"/>
          <a:stretch>
            <a:fillRect/>
          </a:stretch>
        </p:blipFill>
        <p:spPr bwMode="auto">
          <a:xfrm rot="1066875">
            <a:off x="6096000" y="4038600"/>
            <a:ext cx="1073150" cy="2476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3" name="Text Box 11">
            <a:extLst>
              <a:ext uri="{FF2B5EF4-FFF2-40B4-BE49-F238E27FC236}">
                <a16:creationId xmlns:a16="http://schemas.microsoft.com/office/drawing/2014/main" id="{1BB25F4F-19B1-B63C-4BAE-5E49BDD5D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876800"/>
            <a:ext cx="3657600" cy="1244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chemeClr val="bg1"/>
                </a:solidFill>
              </a:rPr>
              <a:t>Decibels can be read using a sound or decibel reader such as this.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0648669-7DB1-3CA2-1394-1E76DE166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8368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pSp>
        <p:nvGrpSpPr>
          <p:cNvPr id="10243" name="Group 3">
            <a:extLst>
              <a:ext uri="{FF2B5EF4-FFF2-40B4-BE49-F238E27FC236}">
                <a16:creationId xmlns:a16="http://schemas.microsoft.com/office/drawing/2014/main" id="{9ECFC7F2-E2B8-8BD0-C0C3-260BB0519FBC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0"/>
            <a:ext cx="762000" cy="6858000"/>
            <a:chOff x="0" y="0"/>
            <a:chExt cx="480" cy="4320"/>
          </a:xfrm>
        </p:grpSpPr>
        <p:pic>
          <p:nvPicPr>
            <p:cNvPr id="10244" name="Picture 4">
              <a:extLst>
                <a:ext uri="{FF2B5EF4-FFF2-40B4-BE49-F238E27FC236}">
                  <a16:creationId xmlns:a16="http://schemas.microsoft.com/office/drawing/2014/main" id="{6086C699-19A2-B6A6-451E-C07121FCCC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r="2412" b="455"/>
            <a:stretch>
              <a:fillRect/>
            </a:stretch>
          </p:blipFill>
          <p:spPr bwMode="auto">
            <a:xfrm>
              <a:off x="0" y="0"/>
              <a:ext cx="479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5" name="Picture 5">
              <a:extLst>
                <a:ext uri="{FF2B5EF4-FFF2-40B4-BE49-F238E27FC236}">
                  <a16:creationId xmlns:a16="http://schemas.microsoft.com/office/drawing/2014/main" id="{71742E24-5BF8-5150-7CFF-BE583A25DB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06" t="1819" r="2388" b="17043"/>
            <a:stretch>
              <a:fillRect/>
            </a:stretch>
          </p:blipFill>
          <p:spPr bwMode="auto">
            <a:xfrm>
              <a:off x="0" y="2207"/>
              <a:ext cx="480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46" name="Text Box 6">
            <a:extLst>
              <a:ext uri="{FF2B5EF4-FFF2-40B4-BE49-F238E27FC236}">
                <a16:creationId xmlns:a16="http://schemas.microsoft.com/office/drawing/2014/main" id="{163BE88C-0F91-F23C-F548-25AC4A942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8600"/>
            <a:ext cx="7772400" cy="270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Ear Protection Gear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10248" name="Picture 8">
            <a:extLst>
              <a:ext uri="{FF2B5EF4-FFF2-40B4-BE49-F238E27FC236}">
                <a16:creationId xmlns:a16="http://schemas.microsoft.com/office/drawing/2014/main" id="{0F6EFB06-38DC-1075-98E6-BB983D0F6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9" t="5829" r="5829" b="2744"/>
          <a:stretch>
            <a:fillRect/>
          </a:stretch>
        </p:blipFill>
        <p:spPr bwMode="auto">
          <a:xfrm>
            <a:off x="685800" y="1752600"/>
            <a:ext cx="2211388" cy="22891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>
            <a:extLst>
              <a:ext uri="{FF2B5EF4-FFF2-40B4-BE49-F238E27FC236}">
                <a16:creationId xmlns:a16="http://schemas.microsoft.com/office/drawing/2014/main" id="{B1090FAE-202A-3DA1-D000-6EA57F412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7" t="4897" r="5472" b="7201"/>
          <a:stretch>
            <a:fillRect/>
          </a:stretch>
        </p:blipFill>
        <p:spPr bwMode="auto">
          <a:xfrm>
            <a:off x="5410200" y="1752600"/>
            <a:ext cx="2286000" cy="224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>
            <a:extLst>
              <a:ext uri="{FF2B5EF4-FFF2-40B4-BE49-F238E27FC236}">
                <a16:creationId xmlns:a16="http://schemas.microsoft.com/office/drawing/2014/main" id="{06D35D7C-EBF8-660E-5AA3-C1918CA1E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76400"/>
            <a:ext cx="1939925" cy="2466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3" name="Text Box 13">
            <a:extLst>
              <a:ext uri="{FF2B5EF4-FFF2-40B4-BE49-F238E27FC236}">
                <a16:creationId xmlns:a16="http://schemas.microsoft.com/office/drawing/2014/main" id="{A69C17BD-5095-58AE-F871-29EBDF835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24400"/>
            <a:ext cx="7162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500"/>
          </a:p>
        </p:txBody>
      </p:sp>
      <p:sp>
        <p:nvSpPr>
          <p:cNvPr id="10254" name="Text Box 14">
            <a:extLst>
              <a:ext uri="{FF2B5EF4-FFF2-40B4-BE49-F238E27FC236}">
                <a16:creationId xmlns:a16="http://schemas.microsoft.com/office/drawing/2014/main" id="{7B4405DC-E922-93BD-3D9B-06CF91730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648200"/>
            <a:ext cx="70104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chemeClr val="bg1"/>
                </a:solidFill>
              </a:rPr>
              <a:t>Noise Canceling Earmuffs: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Reduce sounds 20-26 decibels.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CF7EF1DF-00DA-3658-8380-6E09C1FC89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267" name="Rectangle 3">
              <a:extLst>
                <a:ext uri="{FF2B5EF4-FFF2-40B4-BE49-F238E27FC236}">
                  <a16:creationId xmlns:a16="http://schemas.microsoft.com/office/drawing/2014/main" id="{C87D59CE-7A71-F5F9-1A6F-49B29D168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8368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68" name="Group 4">
              <a:extLst>
                <a:ext uri="{FF2B5EF4-FFF2-40B4-BE49-F238E27FC236}">
                  <a16:creationId xmlns:a16="http://schemas.microsoft.com/office/drawing/2014/main" id="{71F865BB-037F-E954-5E56-52D742AA14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0" cy="4320"/>
              <a:chOff x="0" y="0"/>
              <a:chExt cx="480" cy="4320"/>
            </a:xfrm>
          </p:grpSpPr>
          <p:pic>
            <p:nvPicPr>
              <p:cNvPr id="11269" name="Picture 5">
                <a:extLst>
                  <a:ext uri="{FF2B5EF4-FFF2-40B4-BE49-F238E27FC236}">
                    <a16:creationId xmlns:a16="http://schemas.microsoft.com/office/drawing/2014/main" id="{D90E7FA3-3FC0-1302-68D8-E6B3FC853C9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r="2412" b="455"/>
              <a:stretch>
                <a:fillRect/>
              </a:stretch>
            </p:blipFill>
            <p:spPr bwMode="auto">
              <a:xfrm>
                <a:off x="0" y="0"/>
                <a:ext cx="479" cy="2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70" name="Picture 6">
                <a:extLst>
                  <a:ext uri="{FF2B5EF4-FFF2-40B4-BE49-F238E27FC236}">
                    <a16:creationId xmlns:a16="http://schemas.microsoft.com/office/drawing/2014/main" id="{289C9649-952C-03C5-45DF-B2BB7EA424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706" t="1819" r="2388" b="17043"/>
              <a:stretch>
                <a:fillRect/>
              </a:stretch>
            </p:blipFill>
            <p:spPr bwMode="auto">
              <a:xfrm>
                <a:off x="0" y="2207"/>
                <a:ext cx="480" cy="2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1272" name="Text Box 8">
            <a:extLst>
              <a:ext uri="{FF2B5EF4-FFF2-40B4-BE49-F238E27FC236}">
                <a16:creationId xmlns:a16="http://schemas.microsoft.com/office/drawing/2014/main" id="{8723B485-F416-75F4-C6C0-B8E29F896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28600"/>
            <a:ext cx="7772400" cy="270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500">
                <a:solidFill>
                  <a:schemeClr val="bg1"/>
                </a:solidFill>
                <a:latin typeface="Franklin Gothic Heavy" panose="020B0903020102020204" pitchFamily="34" charset="0"/>
              </a:rPr>
              <a:t>Ear Protection Gear</a:t>
            </a:r>
          </a:p>
          <a:p>
            <a:pPr algn="ctr">
              <a:spcBef>
                <a:spcPct val="50000"/>
              </a:spcBef>
            </a:pPr>
            <a:endParaRPr lang="en-US" altLang="en-US" sz="25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300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>
              <a:spcBef>
                <a:spcPct val="5000"/>
              </a:spcBef>
            </a:pPr>
            <a:endParaRPr lang="en-US" altLang="en-US" sz="4500" u="sng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11280" name="Picture 16">
            <a:extLst>
              <a:ext uri="{FF2B5EF4-FFF2-40B4-BE49-F238E27FC236}">
                <a16:creationId xmlns:a16="http://schemas.microsoft.com/office/drawing/2014/main" id="{B237450D-4D00-5E77-BED0-489689F38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2438400" cy="22272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6" name="Text Box 12">
            <a:extLst>
              <a:ext uri="{FF2B5EF4-FFF2-40B4-BE49-F238E27FC236}">
                <a16:creationId xmlns:a16="http://schemas.microsoft.com/office/drawing/2014/main" id="{C80CD689-D715-8CDC-CAD9-6ED0168EC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648200"/>
            <a:ext cx="70104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chemeClr val="bg1"/>
                </a:solidFill>
              </a:rPr>
              <a:t>Reusable Ear Plugs:</a:t>
            </a:r>
          </a:p>
          <a:p>
            <a:pPr>
              <a:spcBef>
                <a:spcPct val="50000"/>
              </a:spcBef>
            </a:pPr>
            <a:r>
              <a:rPr lang="en-US" altLang="en-US" sz="2500" b="1">
                <a:solidFill>
                  <a:schemeClr val="bg1"/>
                </a:solidFill>
              </a:rPr>
              <a:t>Reduce sounds 23-30 decibels.</a:t>
            </a:r>
          </a:p>
        </p:txBody>
      </p:sp>
      <p:pic>
        <p:nvPicPr>
          <p:cNvPr id="11278" name="Picture 14">
            <a:extLst>
              <a:ext uri="{FF2B5EF4-FFF2-40B4-BE49-F238E27FC236}">
                <a16:creationId xmlns:a16="http://schemas.microsoft.com/office/drawing/2014/main" id="{4A399BF0-1527-CCAA-3C46-A4526DE3B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2209800" cy="2209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2" name="Picture 18">
            <a:extLst>
              <a:ext uri="{FF2B5EF4-FFF2-40B4-BE49-F238E27FC236}">
                <a16:creationId xmlns:a16="http://schemas.microsoft.com/office/drawing/2014/main" id="{E0D47C95-10A0-0AE7-5B13-70E5B5DD4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6" r="13075"/>
          <a:stretch>
            <a:fillRect/>
          </a:stretch>
        </p:blipFill>
        <p:spPr bwMode="auto">
          <a:xfrm>
            <a:off x="3962400" y="1600200"/>
            <a:ext cx="1946275" cy="25527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F39C1A62C0F64DB4AC05203F2A0EA4" ma:contentTypeVersion="12" ma:contentTypeDescription="Create a new document." ma:contentTypeScope="" ma:versionID="6d2dba00f0925d030d054061f3b183ea">
  <xsd:schema xmlns:xsd="http://www.w3.org/2001/XMLSchema" xmlns:xs="http://www.w3.org/2001/XMLSchema" xmlns:p="http://schemas.microsoft.com/office/2006/metadata/properties" xmlns:ns2="6f37a40b-95c7-49d1-91cc-795ad0c52521" xmlns:ns3="86873173-735f-409e-943b-c08ccbf33c47" targetNamespace="http://schemas.microsoft.com/office/2006/metadata/properties" ma:root="true" ma:fieldsID="11a63288ca7eb8319f998de592308e85" ns2:_="" ns3:_="">
    <xsd:import namespace="6f37a40b-95c7-49d1-91cc-795ad0c52521"/>
    <xsd:import namespace="86873173-735f-409e-943b-c08ccbf33c4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EventHashCode" minOccurs="0"/>
                <xsd:element ref="ns3:MediaServiceGenerationTim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7a40b-95c7-49d1-91cc-795ad0c5252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873173-735f-409e-943b-c08ccbf33c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B6A560-D527-4D78-B45B-A03E0D9EF0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02678F-CAFB-4697-B63B-364E41B08D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37a40b-95c7-49d1-91cc-795ad0c52521"/>
    <ds:schemaRef ds:uri="86873173-735f-409e-943b-c08ccbf33c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364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Franklin Gothic Heavy</vt:lpstr>
      <vt:lpstr>Baskerville Old Face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KFB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Krista Rice</dc:creator>
  <cp:lastModifiedBy>Serita Blankenship</cp:lastModifiedBy>
  <cp:revision>16</cp:revision>
  <dcterms:created xsi:type="dcterms:W3CDTF">2010-09-17T15:14:22Z</dcterms:created>
  <dcterms:modified xsi:type="dcterms:W3CDTF">2025-10-01T20:58:38Z</dcterms:modified>
</cp:coreProperties>
</file>